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</p:sldIdLst>
  <p:sldSz cx="7556500" cy="10693400"/>
  <p:notesSz cx="7556500" cy="10693400"/>
  <p:custDataLst>
    <p:tags r:id="rId8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54" userDrawn="1">
          <p15:clr>
            <a:srgbClr val="A4A3A4"/>
          </p15:clr>
        </p15:guide>
        <p15:guide id="2" pos="25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BF27"/>
    <a:srgbClr val="E7B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3054"/>
        <p:guide pos="253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320" cy="763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2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6"/>
          <p:cNvSpPr>
            <a:spLocks noGrp="1"/>
          </p:cNvSpPr>
          <p:nvPr userDrawn="1"/>
        </p:nvSpPr>
        <p:spPr>
          <a:xfrm>
            <a:off x="4023995" y="10172065"/>
            <a:ext cx="2853690" cy="307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  <a:p>
            <a:r>
              <a:rPr lang="en-US" altLang="zh-CN" b="1">
                <a:sym typeface="+mn-ea"/>
              </a:rPr>
              <a:t>Start With Comfort, More Than Safety</a:t>
            </a:r>
            <a:endParaRPr lang="en-US"/>
          </a:p>
        </p:txBody>
      </p:sp>
      <p:sp>
        <p:nvSpPr>
          <p:cNvPr id="8" name="Holder 3"/>
          <p:cNvSpPr>
            <a:spLocks noGrp="1"/>
          </p:cNvSpPr>
          <p:nvPr>
            <p:ph type="body" idx="1"/>
          </p:nvPr>
        </p:nvSpPr>
        <p:spPr>
          <a:xfrm>
            <a:off x="725805" y="2459355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10" cy="540000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09" cy="233045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78142" y="9944862"/>
            <a:ext cx="1739455" cy="534670"/>
          </a:xfrm>
        </p:spPr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 userDrawn="1"/>
        </p:nvSpPr>
        <p:spPr>
          <a:xfrm>
            <a:off x="-3810" y="10154920"/>
            <a:ext cx="7560310" cy="5168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26121" y="920401"/>
            <a:ext cx="6151247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5805" y="2459355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2024" y="10307447"/>
            <a:ext cx="2420112" cy="215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zh-CN"/>
              <a:t>上海朗峰实业有限公司</a:t>
            </a:r>
            <a:endParaRPr lang="zh-CN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34025" y="10307320"/>
            <a:ext cx="1508760" cy="215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400">
                <a:solidFill>
                  <a:schemeClr val="bg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3" Type="http://schemas.openxmlformats.org/officeDocument/2006/relationships/slideLayout" Target="../slideLayouts/slideLayout6.xml"/><Relationship Id="rId12" Type="http://schemas.openxmlformats.org/officeDocument/2006/relationships/image" Target="../media/image13.jpeg"/><Relationship Id="rId11" Type="http://schemas.openxmlformats.org/officeDocument/2006/relationships/image" Target="../media/image12.png"/><Relationship Id="rId10" Type="http://schemas.openxmlformats.org/officeDocument/2006/relationships/image" Target="../media/image11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80000">
            <a:off x="815340" y="8241030"/>
            <a:ext cx="1213485" cy="56388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body" idx="4294967295"/>
          </p:nvPr>
        </p:nvSpPr>
        <p:spPr>
          <a:xfrm>
            <a:off x="572770" y="2454275"/>
            <a:ext cx="4419600" cy="243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7170" algn="l"/>
              </a:tabLst>
            </a:pPr>
            <a:r>
              <a:rPr lang="zh-CN" alt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</a:rPr>
              <a:t>强韧耐磨高筒工作雨靴</a:t>
            </a:r>
            <a:r>
              <a:rPr lang="zh-CN" altLang="en-US" sz="1500" b="1" spc="-40" dirty="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（</a:t>
            </a:r>
            <a:r>
              <a:rPr lang="en-US" altLang="zh-CN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W-6036 </a:t>
            </a:r>
            <a:r>
              <a:rPr lang="zh-CN" alt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御水疾风</a:t>
            </a:r>
            <a:r>
              <a:rPr lang="zh-CN" altLang="en-US" sz="1500" b="1" spc="-40" dirty="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工靴</a:t>
            </a:r>
            <a:r>
              <a:rPr lang="zh-CN" altLang="en-US" sz="1500" b="1" spc="-40" dirty="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）</a:t>
            </a:r>
            <a:endParaRPr lang="en-US" sz="1500" b="1" spc="-270" dirty="0">
              <a:solidFill>
                <a:srgbClr val="EBBF27"/>
              </a:solidFill>
              <a:latin typeface="微软雅黑" panose="020B0503020204020204" charset="-122"/>
              <a:ea typeface="微软雅黑" panose="020B0503020204020204" charset="-122"/>
              <a:cs typeface="Bahnschrift SemiBold" panose="020B0502040204020203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8970" y="9130030"/>
            <a:ext cx="6107430" cy="988060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96520" rIns="179705" bIns="107950" rtlCol="0">
            <a:noAutofit/>
          </a:bodyPr>
          <a:lstStyle/>
          <a:p>
            <a:pPr marL="1523365" lvl="0" algn="l">
              <a:lnSpc>
                <a:spcPct val="100000"/>
              </a:lnSpc>
              <a:spcBef>
                <a:spcPts val="760"/>
              </a:spcBef>
            </a:pPr>
            <a:r>
              <a:rPr lang="zh-CN" sz="12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防滑耐磨</a:t>
            </a:r>
            <a:r>
              <a:rPr lang="en-US" sz="1200" b="1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PVC+</a:t>
            </a:r>
            <a:r>
              <a:rPr lang="zh-CN" altLang="en-US" sz="1200" b="1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丁腈</a:t>
            </a:r>
            <a:r>
              <a:rPr lang="zh-CN" sz="1200" b="1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鞋底</a:t>
            </a:r>
            <a:r>
              <a:rPr sz="1200" b="1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• 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（</a:t>
            </a:r>
            <a:r>
              <a:rPr lang="en-US" alt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PVC+</a:t>
            </a:r>
            <a:r>
              <a:rPr lang="zh-CN" altLang="en-US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丁腈</a:t>
            </a:r>
            <a:r>
              <a:rPr lang="zh-CN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，防水防潮不打滑）</a:t>
            </a:r>
            <a:endParaRPr sz="1200" b="1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外底由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材料和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5-10%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的丁腈制成。能够有效阻止水分渗透到鞋底内部，使脚部在潮湿或有水的环境中保持干爽。外底通过防滑测试。高密度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外底按照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EN ISO 20345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标准设计，具有抗撕裂和耐磨性，</a:t>
            </a:r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延长鞋底的使用寿命。</a:t>
            </a:r>
            <a:endParaRPr lang="zh-CN" altLang="en-US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endParaRPr lang="zh-CN" altLang="en-US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12684" y="2767107"/>
            <a:ext cx="713105" cy="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800" y="0"/>
                </a:lnTo>
              </a:path>
            </a:pathLst>
          </a:custGeom>
          <a:ln w="25400">
            <a:solidFill>
              <a:srgbClr val="F4BF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48970" y="7960995"/>
            <a:ext cx="6107430" cy="1028700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179705" rIns="179705" bIns="107950" rtlCol="0">
            <a:spAutoFit/>
          </a:bodyPr>
          <a:lstStyle/>
          <a:p>
            <a:pPr marL="1523365" algn="just">
              <a:lnSpc>
                <a:spcPct val="100000"/>
              </a:lnSpc>
              <a:spcBef>
                <a:spcPts val="980"/>
              </a:spcBef>
            </a:pPr>
            <a:r>
              <a:rPr lang="zh-CN" altLang="en-US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透气减震鞋垫</a:t>
            </a:r>
            <a:r>
              <a:rPr lang="en-US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•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（</a:t>
            </a:r>
            <a:r>
              <a:rPr lang="en-US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EVA</a:t>
            </a:r>
            <a:r>
              <a:rPr lang="zh-CN" altLang="en-US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鞋垫，更舒适</a:t>
            </a:r>
            <a:r>
              <a:rPr lang="zh-CN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）</a:t>
            </a:r>
            <a:endParaRPr sz="1200" b="1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835" algn="just">
              <a:lnSpc>
                <a:spcPct val="130000"/>
              </a:lnSpc>
              <a:spcBef>
                <a:spcPts val="70"/>
              </a:spcBef>
            </a:pPr>
            <a:r>
              <a:rPr lang="zh-CN" altLang="en-US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可拆卸</a:t>
            </a:r>
            <a:r>
              <a:rPr lang="en-US" altLang="zh-CN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EVA</a:t>
            </a:r>
            <a:r>
              <a:rPr lang="zh-CN" altLang="en-US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鞋垫为您的双脚和长时间站立提供最大舒适度，大大降低行走时的膝盖和脚踝压力。鞋垫设计有孔，透气且吸汗。</a:t>
            </a:r>
            <a:endParaRPr lang="zh-CN" altLang="en-US" sz="900" spc="-15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523365" marR="76835" algn="just">
              <a:lnSpc>
                <a:spcPct val="130000"/>
              </a:lnSpc>
              <a:spcBef>
                <a:spcPts val="70"/>
              </a:spcBef>
            </a:pPr>
            <a:r>
              <a:rPr lang="en-US" altLang="zh-CN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endParaRPr sz="900" b="0" spc="-1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72770" y="2821940"/>
            <a:ext cx="3739515" cy="1742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鞋面：优质的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防水耐磨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PVC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材料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内里：柔软纤维网布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鞋垫：高贴合透气型缓冲减震鞋垫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鞋底：</a:t>
            </a: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优质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PVC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材料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+</a:t>
            </a:r>
            <a:r>
              <a:rPr lang="en-US" altLang="zh-CN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5-10%</a:t>
            </a:r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的丁腈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高度：38.5厘米/15英寸（尺寸42#仅供参考）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尺码范围：欧码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37-47# /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英码：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3-12#</a:t>
            </a:r>
            <a:endParaRPr lang="en-US" alt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标准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: </a:t>
            </a: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CE EN ISO 2034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7</a:t>
            </a: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:20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2 OB SR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适用场所：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建筑工地、化工、食品工业、餐饮、清洁、农场和花园、畜牧业，食品储存等工作场所。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72770" y="10235565"/>
            <a:ext cx="639445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上海朗峰实业有限公司</a:t>
            </a:r>
            <a:r>
              <a:rPr lang="en-US" altLang="zh-CN" sz="1500">
                <a:solidFill>
                  <a:schemeClr val="bg1">
                    <a:lumMod val="95000"/>
                  </a:schemeClr>
                </a:solidFill>
              </a:rPr>
              <a:t>                                                                          </a:t>
            </a:r>
            <a:r>
              <a:rPr lang="en-US" altLang="zh-CN" sz="14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www.safetoe.cn</a:t>
            </a:r>
            <a:endParaRPr lang="en-US" altLang="zh-CN" sz="14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6"/>
          <p:cNvSpPr txBox="1"/>
          <p:nvPr/>
        </p:nvSpPr>
        <p:spPr>
          <a:xfrm>
            <a:off x="648970" y="5736590"/>
            <a:ext cx="6107430" cy="1016635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179705" rIns="179705" bIns="0" rtlCol="0">
            <a:noAutofit/>
          </a:bodyPr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altLang="en-US" sz="1200" b="1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防水保护</a:t>
            </a:r>
            <a:r>
              <a:rPr sz="1200" b="1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r>
              <a:rPr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•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（</a:t>
            </a:r>
            <a:r>
              <a:rPr lang="zh-CN" altLang="en-US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性能稳定，</a:t>
            </a:r>
            <a:r>
              <a:rPr lang="zh-CN" altLang="en-US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增强结构强度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）</a:t>
            </a:r>
            <a:endParaRPr lang="zh-CN" sz="1200" b="1" spc="-180" dirty="0">
              <a:solidFill>
                <a:srgbClr val="FFCB04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采用无缝技术：雨靴使用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混合注塑成型技术，在不同的气候条件下，如高温、低温、潮湿等，雨靴都能保持稳定的性能，不易发生变形、脆化等问题。无缝设计，大大提高了雨靴的耐用性和可靠性，并且重量减轻高达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30%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，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100%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防水。</a:t>
            </a: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14" name="object 5"/>
          <p:cNvSpPr txBox="1"/>
          <p:nvPr/>
        </p:nvSpPr>
        <p:spPr>
          <a:xfrm>
            <a:off x="648970" y="6811645"/>
            <a:ext cx="6107430" cy="1032510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179705" rIns="107950" bIns="0" rtlCol="0">
            <a:noAutofit/>
          </a:bodyPr>
          <a:p>
            <a:pPr marL="1523365">
              <a:lnSpc>
                <a:spcPct val="100000"/>
              </a:lnSpc>
              <a:spcBef>
                <a:spcPts val="1460"/>
              </a:spcBef>
            </a:pPr>
            <a:r>
              <a:rPr lang="zh-CN" altLang="en-US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耐磨保护</a:t>
            </a:r>
            <a:r>
              <a:rPr lang="en-US" altLang="zh-CN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•</a:t>
            </a:r>
            <a:r>
              <a:rPr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（</a:t>
            </a:r>
            <a:r>
              <a:rPr lang="zh-CN" altLang="en-US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保持脚部干爽，</a:t>
            </a:r>
            <a:r>
              <a:rPr lang="zh-CN" altLang="en-US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提供稳定支撑，延长使用寿命</a:t>
            </a:r>
            <a:r>
              <a:rPr lang="zh-CN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）</a:t>
            </a:r>
            <a:endParaRPr sz="1200" b="1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5565">
              <a:lnSpc>
                <a:spcPct val="130000"/>
              </a:lnSpc>
              <a:spcBef>
                <a:spcPts val="70"/>
              </a:spcBef>
            </a:pP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内置快干吸湿内衬，减少细菌滋生，有助于保持脚部的卫生和健康，降低脚部感染的风险；可水洗且耐磨，长时间行走也能保持双脚干爽，提高穿着舒适度。</a:t>
            </a: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5565">
              <a:lnSpc>
                <a:spcPct val="130000"/>
              </a:lnSpc>
              <a:spcBef>
                <a:spcPts val="70"/>
              </a:spcBef>
            </a:pP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5565">
              <a:lnSpc>
                <a:spcPct val="130000"/>
              </a:lnSpc>
              <a:spcBef>
                <a:spcPts val="70"/>
              </a:spcBef>
            </a:pP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7785"/>
            <a:ext cx="7566025" cy="2311400"/>
          </a:xfrm>
          <a:prstGeom prst="rect">
            <a:avLst/>
          </a:prstGeom>
        </p:spPr>
      </p:pic>
      <p:pic>
        <p:nvPicPr>
          <p:cNvPr id="43" name="图片 42"/>
          <p:cNvPicPr/>
          <p:nvPr/>
        </p:nvPicPr>
        <p:blipFill>
          <a:blip r:embed="rId3"/>
          <a:stretch>
            <a:fillRect/>
          </a:stretch>
        </p:blipFill>
        <p:spPr>
          <a:xfrm>
            <a:off x="4021455" y="2898140"/>
            <a:ext cx="874395" cy="97409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405" y="9288145"/>
            <a:ext cx="826770" cy="740410"/>
          </a:xfrm>
          <a:prstGeom prst="rect">
            <a:avLst/>
          </a:prstGeom>
        </p:spPr>
      </p:pic>
      <p:pic>
        <p:nvPicPr>
          <p:cNvPr id="41" name="图片 40" descr="资源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275" y="8018145"/>
            <a:ext cx="444500" cy="444500"/>
          </a:xfrm>
          <a:prstGeom prst="rect">
            <a:avLst/>
          </a:prstGeom>
        </p:spPr>
      </p:pic>
      <p:pic>
        <p:nvPicPr>
          <p:cNvPr id="35" name="图片 34" descr="未标题-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2240" y="9162415"/>
            <a:ext cx="671195" cy="6737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5040" y="5868670"/>
            <a:ext cx="922020" cy="810260"/>
          </a:xfrm>
          <a:prstGeom prst="rect">
            <a:avLst/>
          </a:prstGeom>
        </p:spPr>
      </p:pic>
      <p:pic>
        <p:nvPicPr>
          <p:cNvPr id="24" name="图片 23" descr="QQ20250213-1754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12240" y="5728335"/>
            <a:ext cx="666115" cy="647065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5040" y="6985000"/>
            <a:ext cx="955040" cy="80772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10"/>
          <a:stretch>
            <a:fillRect/>
          </a:stretch>
        </p:blipFill>
        <p:spPr>
          <a:xfrm>
            <a:off x="1565910" y="6842760"/>
            <a:ext cx="438785" cy="5778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81175" y="4739640"/>
            <a:ext cx="3469640" cy="822325"/>
          </a:xfrm>
          <a:prstGeom prst="rect">
            <a:avLst/>
          </a:prstGeom>
        </p:spPr>
      </p:pic>
      <p:pic>
        <p:nvPicPr>
          <p:cNvPr id="15" name="图片 14" descr="W-6036 Yellow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36565" y="2446655"/>
            <a:ext cx="1430655" cy="2349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object 4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49213" y="1227931"/>
          <a:ext cx="6087745" cy="3786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9270"/>
                <a:gridCol w="3038475"/>
              </a:tblGrid>
              <a:tr h="353060">
                <a:tc gridSpan="2">
                  <a:txBody>
                    <a:bodyPr/>
                    <a:lstStyle/>
                    <a:p>
                      <a:pPr marL="256540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SAFETOE标准包装说明（</a:t>
                      </a:r>
                      <a:r>
                        <a:rPr lang="zh-CN"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以均码</a:t>
                      </a:r>
                      <a:r>
                        <a:rPr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42</a:t>
                      </a:r>
                      <a:r>
                        <a:rPr lang="en-US"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#</a:t>
                      </a:r>
                      <a:r>
                        <a:rPr lang="zh-CN"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为</a:t>
                      </a:r>
                      <a:r>
                        <a:rPr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参考）</a:t>
                      </a:r>
                      <a:endParaRPr lang="en-US" sz="900" b="1" spc="-4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107950" marB="10795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3C93B"/>
                    </a:solidFill>
                  </a:tcPr>
                </a:tc>
                <a:tc hMerge="1">
                  <a:tcPr marL="0" marR="0" marT="0" marB="0"/>
                </a:tc>
              </a:tr>
              <a:tr h="266065"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460"/>
                        </a:spcBef>
                      </a:pPr>
                      <a:r>
                        <a:rPr lang="zh-CN"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鞋子重量</a:t>
                      </a:r>
                      <a:r>
                        <a:rPr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: </a:t>
                      </a:r>
                      <a:r>
                        <a:rPr lang="en-US"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1.1~1.2</a:t>
                      </a:r>
                      <a:r>
                        <a:rPr lang="zh-CN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千克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/</a:t>
                      </a:r>
                      <a:r>
                        <a:rPr sz="800" b="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lang="zh-CN" sz="800" b="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双</a:t>
                      </a:r>
                      <a:endParaRPr lang="zh-CN" sz="800" b="0" spc="-18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58419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zh-CN"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外箱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重量</a:t>
                      </a:r>
                      <a:r>
                        <a:rPr lang="zh-CN" sz="80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：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1</a:t>
                      </a:r>
                      <a:r>
                        <a:rPr lang="en-US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2-13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lang="zh-CN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千克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/</a:t>
                      </a:r>
                      <a:r>
                        <a:rPr sz="80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lang="zh-CN" sz="80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箱</a:t>
                      </a:r>
                      <a:r>
                        <a:rPr lang="en-US" altLang="zh-CN" sz="80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      </a:t>
                      </a:r>
                      <a:endParaRPr lang="en-US" sz="800" b="0" spc="-3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  <a:sym typeface="+mn-ea"/>
                      </a:endParaRPr>
                    </a:p>
                  </a:txBody>
                  <a:tcPr marL="0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66065"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460"/>
                        </a:spcBef>
                      </a:pP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双</a:t>
                      </a: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/ 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塑料袋，</a:t>
                      </a: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双</a:t>
                      </a: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/ 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纸箱</a:t>
                      </a:r>
                      <a:endParaRPr lang="zh-CN" altLang="en-US" sz="800" b="0" spc="-5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0" marR="0" marT="58419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外箱尺寸</a:t>
                      </a:r>
                      <a:r>
                        <a:rPr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:</a:t>
                      </a:r>
                      <a:r>
                        <a:rPr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en-US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50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×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43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×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29</a:t>
                      </a:r>
                      <a:r>
                        <a:rPr lang="zh-CN" alt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厘米</a:t>
                      </a:r>
                      <a:endParaRPr lang="zh-CN" altLang="en-US" sz="800" b="0" spc="-25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4" name="object 4"/>
          <p:cNvSpPr txBox="1"/>
          <p:nvPr/>
        </p:nvSpPr>
        <p:spPr>
          <a:xfrm>
            <a:off x="764540" y="2217420"/>
            <a:ext cx="3031490" cy="236156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zh-CN" altLang="en-US" sz="1400" b="1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用户使用说明：</a:t>
            </a:r>
            <a:endParaRPr lang="zh-CN" altLang="en-US" sz="1400" b="1" spc="-2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endParaRPr lang="en-US" altLang="zh-CN" sz="700" spc="-2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1.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推荐使用场景：</a:t>
            </a:r>
            <a:r>
              <a:rPr lang="zh-CN" altLang="en-US" sz="90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建筑工地、化工、食品工业、餐饮、清洁、农场和花园、畜牧业，食品储存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等。</a:t>
            </a:r>
            <a:endParaRPr lang="zh-CN" altLang="en-US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2.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使用限制：非常重要的一点是，所选鞋子必须适合相应的工作场所。对于本文档中未提及的风险或危害，</a:t>
            </a: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 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鞋子不提供保护保证。</a:t>
            </a:r>
            <a:endParaRPr lang="en-US" altLang="zh-CN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3.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选择合适尺码：所有鞋子均在包装上标注标准尺码。部分鞋子提供不同尺码对照（如欧码、英码、美码等）。请选择合适的尺码穿着。</a:t>
            </a: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 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鞋子过松或过紧可能无法提供最佳保护效果。</a:t>
            </a:r>
            <a:endParaRPr lang="en-US" altLang="zh-CN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4.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储存方法：将鞋子存放在原始包装中，置于常温、干燥的环境中，并保存在清洁、遮光且通风良好的场所。</a:t>
            </a:r>
            <a:endParaRPr lang="en-US" altLang="zh-CN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5.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清洁方法：定期使用适合的高质量清洁剂清洁鞋子。请勿使用腐蚀性或强碱性清洁剂。</a:t>
            </a:r>
            <a:endParaRPr lang="zh-CN" altLang="en-US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2" name="图片 1" descr="雨靴箱规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485" y="2599055"/>
            <a:ext cx="2956560" cy="19812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48970" y="5270500"/>
            <a:ext cx="560324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</a:rPr>
              <a:t>可选颜色：黑色、绿色、黄色、白色等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object 22"/>
          <p:cNvSpPr/>
          <p:nvPr/>
        </p:nvSpPr>
        <p:spPr>
          <a:xfrm flipV="1">
            <a:off x="802005" y="4965065"/>
            <a:ext cx="898525" cy="7620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800" y="0"/>
                </a:lnTo>
              </a:path>
            </a:pathLst>
          </a:custGeom>
          <a:ln w="25400">
            <a:solidFill>
              <a:srgbClr val="F4BF38"/>
            </a:solidFill>
          </a:ln>
        </p:spPr>
        <p:txBody>
          <a:bodyPr wrap="square" lIns="0" tIns="0" rIns="0" bIns="0" rtlCol="0"/>
          <a:p/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4445"/>
            <a:ext cx="7562850" cy="10128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" y="10140950"/>
            <a:ext cx="7562850" cy="552450"/>
          </a:xfrm>
          <a:prstGeom prst="rect">
            <a:avLst/>
          </a:prstGeom>
        </p:spPr>
      </p:pic>
      <p:pic>
        <p:nvPicPr>
          <p:cNvPr id="3" name="图片 2" descr="W-6036组图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005" y="6338570"/>
            <a:ext cx="5877560" cy="258318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b7e23ddd-2db8-4c30-a9a4-dda3f43fd115}"/>
</p:tagLst>
</file>

<file path=ppt/tags/tag2.xml><?xml version="1.0" encoding="utf-8"?>
<p:tagLst xmlns:p="http://schemas.openxmlformats.org/presentationml/2006/main">
  <p:tag name="COMMONDATA" val="eyJoZGlkIjoiNTQyNzg0Mzc1NWZhM2Q3Yzk5NWIwMDE5MGE0MmNhYTkifQ=="/>
  <p:tag name="commondata" val="eyJoZGlkIjoiMzEwNTM5NzYwMDRjMzkwZTVkZjY2ODkwMGIxNGU0OTU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1172</Words>
  <Application>WPS 演示</Application>
  <PresentationFormat>On-screen Show (4:3)</PresentationFormat>
  <Paragraphs>51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3" baseType="lpstr">
      <vt:lpstr>Arial</vt:lpstr>
      <vt:lpstr>宋体</vt:lpstr>
      <vt:lpstr>Wingdings</vt:lpstr>
      <vt:lpstr>Bahnschrift Light SemiCondensed</vt:lpstr>
      <vt:lpstr>Bahnschrift SemiBold</vt:lpstr>
      <vt:lpstr>微软雅黑</vt:lpstr>
      <vt:lpstr>Bahnschrift Light</vt:lpstr>
      <vt:lpstr>黑体</vt:lpstr>
      <vt:lpstr>Calibri</vt:lpstr>
      <vt:lpstr>Arial Unicode MS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M-8027	 S3 S R C</dc:title>
  <dc:creator/>
  <cp:lastModifiedBy>Eason</cp:lastModifiedBy>
  <cp:revision>108</cp:revision>
  <dcterms:created xsi:type="dcterms:W3CDTF">2021-11-05T03:46:00Z</dcterms:created>
  <dcterms:modified xsi:type="dcterms:W3CDTF">2025-02-17T08:52:06Z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2021-11-24T16:00:00Z</vt:filetime>
  </property>
  <property fmtid="{D5CDD505-2E9C-101B-9397-08002B2CF9AE}" pid="3" name="Creator">
    <vt:lpwstr>Adobe InDesign 16.0 (Windows)</vt:lpwstr>
  </property>
  <property fmtid="{D5CDD505-2E9C-101B-9397-08002B2CF9AE}" pid="4" name="LastSaved">
    <vt:filetime>2021-11-24T16:00:00Z</vt:filetime>
  </property>
  <property fmtid="{D5CDD505-2E9C-101B-9397-08002B2CF9AE}" pid="5" name="ICV">
    <vt:lpwstr>62FEDF526A024B58964E446A544D8F07_13</vt:lpwstr>
  </property>
  <property fmtid="{D5CDD505-2E9C-101B-9397-08002B2CF9AE}" pid="6" name="KSOProductBuildVer">
    <vt:lpwstr>2052-12.1.0.19302</vt:lpwstr>
  </property>
</Properties>
</file>