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3"/>
    <p:sldId id="258" r:id="rId4"/>
  </p:sldIdLst>
  <p:sldSz cx="7556500" cy="10693400"/>
  <p:notesSz cx="7556500" cy="10693400"/>
  <p:custDataLst>
    <p:tags r:id="rId10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07" userDrawn="1">
          <p15:clr>
            <a:srgbClr val="A4A3A4"/>
          </p15:clr>
        </p15:guide>
        <p15:guide id="2" pos="23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6D8"/>
    <a:srgbClr val="5CAE54"/>
    <a:srgbClr val="EBBF27"/>
    <a:srgbClr val="E7B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5607"/>
        <p:guide pos="237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32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32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70230" y="1336675"/>
            <a:ext cx="6416040" cy="360902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55650" y="5146199"/>
            <a:ext cx="6045200" cy="4210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09" cy="233045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78142" y="9944862"/>
            <a:ext cx="1739455" cy="534670"/>
          </a:xfr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2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0" y="9973945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 userDrawn="1"/>
        </p:nvSpPr>
        <p:spPr>
          <a:xfrm>
            <a:off x="725170" y="10115550"/>
            <a:ext cx="1129665" cy="363855"/>
          </a:xfrm>
          <a:prstGeom prst="rect">
            <a:avLst/>
          </a:prstGeom>
          <a:blipFill rotWithShape="1"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2626" y="1683671"/>
            <a:ext cx="615124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5805" y="2904490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023043" y="1018857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</a:t>
            </a:r>
            <a:r>
              <a:rPr lang="en-US" altLang="zh-CN" b="1">
                <a:sym typeface="+mn-ea"/>
              </a:rPr>
              <a:t>More Than Safety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jpe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07965" y="531495"/>
            <a:ext cx="1564640" cy="151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olfax Thin" panose="020B0506000000020004"/>
              </a:rPr>
              <a:t>Head Protection</a:t>
            </a:r>
            <a:endParaRPr sz="9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olfax Thin" panose="020B0506000000020004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193415" y="621665"/>
            <a:ext cx="934085" cy="9144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noFill/>
          <a:ln w="44450">
            <a:solidFill>
              <a:schemeClr val="tx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文本框 31"/>
          <p:cNvSpPr txBox="1"/>
          <p:nvPr/>
        </p:nvSpPr>
        <p:spPr>
          <a:xfrm>
            <a:off x="673100" y="2736850"/>
            <a:ext cx="4493260" cy="16103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外壳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: 高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强度抗冲击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ABS材料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；贴高亮反光条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内衬：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6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点悬空式帽衬，均匀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缓冲减震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后箍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: 360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°可调节棘轮旋钮，轻松调整尺寸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面罩：可调节防飞溅钢丝网面罩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耳罩：可调节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SNR23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分贝降噪耳罩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颈罩：防水防尘防晒易清洗颈罩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吸汗带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: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可拆卸、可清洗吸汗减震棉，瞬间吸汗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下巴带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: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可调节、可拆卸尼龙带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标准：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CE EN397:2012+A1:2012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、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EN1731.01:2007、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EN352-3:2002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9865" indent="-17145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适用场所：森林伐木、研磨切割、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木工切割、实验室、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indent="0" algn="l">
              <a:lnSpc>
                <a:spcPct val="140000"/>
              </a:lnSpc>
              <a:buFont typeface="Wingdings" panose="05000000000000000000" charset="0"/>
              <a:buNone/>
            </a:pP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                     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建筑、采矿、钢铁、造船，港口、物流等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3100" y="2444750"/>
            <a:ext cx="4358005" cy="2451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M-5009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黄色</a:t>
            </a:r>
            <a:r>
              <a:rPr 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· 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头部</a:t>
            </a:r>
            <a:r>
              <a:rPr lang="en-US" altLang="zh-CN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+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面部</a:t>
            </a:r>
            <a:r>
              <a:rPr lang="en-US" altLang="zh-CN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+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耳部</a:t>
            </a:r>
            <a:r>
              <a:rPr lang="en-US" altLang="zh-CN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+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颈部四合一组合头盔</a:t>
            </a:r>
            <a:endParaRPr lang="zh-CN" altLang="en-US" sz="1500" b="1" spc="-75" dirty="0">
              <a:latin typeface="微软雅黑" panose="020B0503020204020204" charset="-122"/>
              <a:ea typeface="微软雅黑" panose="020B0503020204020204" charset="-122"/>
              <a:cs typeface="Bahnschrift SemiBold" panose="020B0502040204020203" charset="0"/>
              <a:sym typeface="+mn-ea"/>
            </a:endParaRPr>
          </a:p>
        </p:txBody>
      </p:sp>
      <p:sp>
        <p:nvSpPr>
          <p:cNvPr id="35" name="object 6"/>
          <p:cNvSpPr txBox="1"/>
          <p:nvPr/>
        </p:nvSpPr>
        <p:spPr>
          <a:xfrm>
            <a:off x="718185" y="5628005"/>
            <a:ext cx="6107430" cy="104711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71755" rIns="179705" bIns="0" rtlCol="0">
            <a:spAutoFit/>
          </a:bodyPr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en-US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高</a:t>
            </a:r>
            <a:r>
              <a:rPr lang="zh-CN" altLang="en-US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强度抗冲击</a:t>
            </a:r>
            <a:r>
              <a:rPr lang="en-US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ABS材料</a:t>
            </a:r>
            <a:r>
              <a:rPr lang="en-US" sz="1200" b="1" spc="-40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endParaRPr lang="en-US" sz="1200" b="1" spc="-40" dirty="0">
              <a:solidFill>
                <a:srgbClr val="FFCB04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SAFEYEAR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头盔全系采用</a:t>
            </a:r>
            <a:r>
              <a:rPr 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全新高光泽高强度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ABS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材料一体塑造，拥有耐磨抗冲击、耐穿刺、抗老化、阻燃性好等特点，硬度高、韧性强、透气好、轻量化等优点。能够防止受到高空坠落物的伤害，有效保护头顶部安全。</a:t>
            </a: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endParaRPr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9" name="object 6"/>
          <p:cNvSpPr txBox="1"/>
          <p:nvPr/>
        </p:nvSpPr>
        <p:spPr>
          <a:xfrm>
            <a:off x="718185" y="6737985"/>
            <a:ext cx="6107430" cy="104711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71755" rIns="179705" bIns="0" rtlCol="0">
            <a:spAutoFit/>
          </a:bodyPr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en-US" altLang="zh-CN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6</a:t>
            </a:r>
            <a:r>
              <a:rPr lang="zh-CN" altLang="en-US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点悬空式帽衬</a:t>
            </a:r>
            <a:r>
              <a:rPr lang="en-US" altLang="zh-CN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+</a:t>
            </a:r>
            <a:r>
              <a:rPr lang="zh-CN" altLang="en-US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颈罩</a:t>
            </a:r>
            <a:endParaRPr lang="en-US" sz="1200" b="1" spc="-40" dirty="0">
              <a:solidFill>
                <a:srgbClr val="FFCB04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该款头盔采用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6</a:t>
            </a: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点悬空式帽衬设计，有效分散来自帽壳外部的冲击力，降低冲击力对佩戴者的伤害，起到缓冲减震作用。帽衬前部棉质缓冲内衬抗冲击吸汗，舒适又柔软。独特的颈罩设计，能够更好的防风沙、防阳光，持续保护我们的颈部。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endParaRPr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26" name="object 6"/>
          <p:cNvSpPr txBox="1"/>
          <p:nvPr/>
        </p:nvSpPr>
        <p:spPr>
          <a:xfrm>
            <a:off x="718185" y="7862570"/>
            <a:ext cx="6107430" cy="104711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71755" rIns="179705" bIns="0" rtlCol="0">
            <a:spAutoFit/>
          </a:bodyPr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可拆卸可旋转耳罩</a:t>
            </a:r>
            <a:endParaRPr lang="zh-CN" altLang="en-US" sz="1200" b="1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该款头盔配有一对降噪耳罩，降噪达到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23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分贝。耳罩可上下调节伸缩罩杯，也可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360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°旋转，可根据头型的不同调节至合适的大小。采用合成泡沫内衬，有效削弱外部声音；仿皮包边设计，柔和紧贴耳部，减少压迫感。此款耳罩也可搭配我们的其余头盔使用。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endParaRPr lang="en-US" altLang="zh-CN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27" name="object 6"/>
          <p:cNvSpPr txBox="1"/>
          <p:nvPr/>
        </p:nvSpPr>
        <p:spPr>
          <a:xfrm>
            <a:off x="718185" y="8955405"/>
            <a:ext cx="6107430" cy="110236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71755" rIns="179705" bIns="0" rtlCol="0">
            <a:noAutofit/>
          </a:bodyPr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sz="12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下巴带</a:t>
            </a:r>
            <a:r>
              <a:rPr lang="en-US" sz="1200" b="1" spc="-40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endParaRPr lang="en-US" sz="1200" b="1" spc="-40" dirty="0">
              <a:solidFill>
                <a:srgbClr val="FFCB04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SAFEYEAR头盔全系都配有可调节下巴带，能够辅助保持安全帽的状态和位置，防止头盔在受到冲击后脱落，提高头部的安全性。下巴带的使用可以协同帽箍一起将安全帽和头部进行紧固，避免出现高处作业人员的安全帽不小心脱落砸到下方作业的人员，或是发生事故时安全帽脱落而达不到保护头部的作用。</a:t>
            </a:r>
            <a:endParaRPr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pic>
        <p:nvPicPr>
          <p:cNvPr id="14" name="图片 13" descr="产品规格书页头-2024-0408_画板 1 副本(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" y="-635"/>
            <a:ext cx="7552690" cy="242633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572770" y="10235565"/>
            <a:ext cx="63944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上海朗峰实业有限公司</a:t>
            </a:r>
            <a:r>
              <a:rPr lang="en-US" altLang="zh-CN" sz="150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                    </a:t>
            </a:r>
            <a:r>
              <a:rPr lang="en-US" altLang="zh-CN" sz="14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www.safetoe.cn</a:t>
            </a:r>
            <a:endParaRPr lang="en-US" altLang="zh-CN" sz="14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 descr="产品规格书页头-2024-0408-03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" y="10161905"/>
            <a:ext cx="7552690" cy="5454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85" y="4918710"/>
            <a:ext cx="3740150" cy="665480"/>
          </a:xfrm>
          <a:prstGeom prst="rect">
            <a:avLst/>
          </a:prstGeom>
        </p:spPr>
      </p:pic>
      <p:pic>
        <p:nvPicPr>
          <p:cNvPr id="10" name="图片 9" descr="图层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525" y="9081770"/>
            <a:ext cx="1134745" cy="81470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460" y="5746750"/>
            <a:ext cx="920750" cy="8166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060" y="6783070"/>
            <a:ext cx="896620" cy="97853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3675" y="2961640"/>
            <a:ext cx="1076325" cy="476250"/>
          </a:xfrm>
          <a:prstGeom prst="rect">
            <a:avLst/>
          </a:prstGeom>
        </p:spPr>
      </p:pic>
      <p:sp>
        <p:nvSpPr>
          <p:cNvPr id="16" name="object 22"/>
          <p:cNvSpPr/>
          <p:nvPr/>
        </p:nvSpPr>
        <p:spPr>
          <a:xfrm>
            <a:off x="4030980" y="3591560"/>
            <a:ext cx="962660" cy="9017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noFill/>
          <a:ln w="44450">
            <a:solidFill>
              <a:schemeClr val="tx1"/>
            </a:solidFill>
          </a:ln>
        </p:spPr>
        <p:txBody>
          <a:bodyPr wrap="square" lIns="0" tIns="0" rIns="0" bIns="0" rtlCol="0"/>
          <a:p/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7890" y="8007350"/>
            <a:ext cx="1092835" cy="801370"/>
          </a:xfrm>
          <a:prstGeom prst="rect">
            <a:avLst/>
          </a:prstGeom>
        </p:spPr>
      </p:pic>
      <p:pic>
        <p:nvPicPr>
          <p:cNvPr id="8" name="图片 7" descr="W-5009组合款-1500-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66360" y="2602865"/>
            <a:ext cx="2215515" cy="22155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1708150" y="5603240"/>
            <a:ext cx="4156710" cy="353060"/>
            <a:chOff x="1179" y="11901"/>
            <a:chExt cx="9649" cy="2287"/>
          </a:xfrm>
        </p:grpSpPr>
        <p:sp>
          <p:nvSpPr>
            <p:cNvPr id="87" name="object 9"/>
            <p:cNvSpPr txBox="1"/>
            <p:nvPr/>
          </p:nvSpPr>
          <p:spPr>
            <a:xfrm>
              <a:off x="1179" y="11901"/>
              <a:ext cx="8565" cy="13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ts val="1575"/>
                </a:lnSpc>
                <a:spcBef>
                  <a:spcPts val="100"/>
                </a:spcBef>
              </a:pPr>
              <a:r>
                <a:rPr lang="zh-CN" altLang="en-US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产品包装</a:t>
              </a:r>
              <a:r>
                <a:rPr lang="en-US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: 12</a:t>
              </a:r>
              <a:r>
                <a:rPr lang="zh-CN" altLang="en-US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件</a:t>
              </a:r>
              <a:r>
                <a:rPr lang="en-US" altLang="zh-CN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/</a:t>
              </a:r>
              <a:r>
                <a:rPr lang="zh-CN" altLang="en-US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箱，箱规：</a:t>
              </a:r>
              <a:r>
                <a:rPr lang="en-US" altLang="zh-CN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58*48*65, </a:t>
              </a:r>
              <a:r>
                <a:rPr lang="zh-CN" altLang="en-US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毛重：</a:t>
              </a:r>
              <a:r>
                <a:rPr lang="en-US" altLang="zh-CN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13</a:t>
              </a:r>
              <a:r>
                <a:rPr lang="zh-CN" altLang="en-US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千克</a:t>
              </a:r>
              <a:r>
                <a:rPr lang="en-US" altLang="zh-CN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/</a:t>
              </a:r>
              <a:r>
                <a:rPr lang="zh-CN" altLang="en-US" sz="11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箱</a:t>
              </a:r>
              <a:endParaRPr lang="zh-CN" altLang="en-US" sz="11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</p:txBody>
        </p:sp>
        <p:sp>
          <p:nvSpPr>
            <p:cNvPr id="86" name="object 72"/>
            <p:cNvSpPr txBox="1"/>
            <p:nvPr/>
          </p:nvSpPr>
          <p:spPr>
            <a:xfrm>
              <a:off x="1179" y="13886"/>
              <a:ext cx="9649" cy="3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 marR="5080" algn="just">
                <a:lnSpc>
                  <a:spcPct val="130000"/>
                </a:lnSpc>
                <a:spcBef>
                  <a:spcPts val="100"/>
                </a:spcBef>
              </a:pPr>
              <a:endPara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8015" y="6066790"/>
            <a:ext cx="6183630" cy="3797300"/>
            <a:chOff x="12126" y="6313"/>
            <a:chExt cx="9738" cy="5980"/>
          </a:xfrm>
        </p:grpSpPr>
        <p:sp>
          <p:nvSpPr>
            <p:cNvPr id="8" name="object 2"/>
            <p:cNvSpPr txBox="1"/>
            <p:nvPr/>
          </p:nvSpPr>
          <p:spPr>
            <a:xfrm>
              <a:off x="12126" y="6313"/>
              <a:ext cx="9636" cy="5980"/>
            </a:xfrm>
            <a:prstGeom prst="rect">
              <a:avLst/>
            </a:prstGeom>
          </p:spPr>
          <p:txBody>
            <a:bodyPr vert="horz" wrap="square" lIns="0" tIns="53340" rIns="0" bIns="0" rtlCol="0">
              <a:spAutoFit/>
            </a:bodyPr>
            <a:p>
              <a:pPr marL="12700" algn="just">
                <a:lnSpc>
                  <a:spcPct val="100000"/>
                </a:lnSpc>
                <a:spcBef>
                  <a:spcPts val="420"/>
                </a:spcBef>
              </a:pPr>
              <a:r>
                <a:rPr lang="zh-CN" altLang="en-US" sz="900" b="1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用户说明</a:t>
              </a:r>
              <a:r>
                <a:rPr sz="900" b="1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:</a:t>
              </a:r>
              <a:endParaRPr sz="9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  <a:p>
              <a:pPr marL="12700" marR="5080" algn="just">
                <a:lnSpc>
                  <a:spcPct val="130000"/>
                </a:lnSpc>
                <a:spcBef>
                  <a:spcPts val="100"/>
                </a:spcBef>
              </a:pPr>
              <a:endParaRPr sz="900" b="1" spc="-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marR="5080" algn="just">
                <a:lnSpc>
                  <a:spcPct val="130000"/>
                </a:lnSpc>
                <a:spcBef>
                  <a:spcPts val="100"/>
                </a:spcBef>
              </a:pPr>
              <a:r>
                <a:rPr sz="900" b="1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1.)</a:t>
              </a:r>
              <a:r>
                <a:rPr lang="en-US" sz="900" b="1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</a:t>
              </a:r>
              <a:r>
                <a:rPr lang="zh-CN" altLang="en-US" sz="900" b="1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警告：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本安全帽可以提供头顶部的保护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。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如果头盔受到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严重冲击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或撞击，即使没有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出现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任何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明显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损坏迹象，也必须尽快更换。</a:t>
              </a:r>
              <a:endPara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marR="5080" algn="just">
                <a:lnSpc>
                  <a:spcPct val="130000"/>
                </a:lnSpc>
                <a:spcBef>
                  <a:spcPts val="100"/>
                </a:spcBef>
              </a:pPr>
              <a:endParaRPr sz="900" b="1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2.)  </a:t>
              </a:r>
              <a:r>
                <a:rPr lang="zh-CN" sz="900" b="1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使用限制：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这款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头盔旨在通过减少小型坠落物体撞击或穿透外壳顶部的力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来提供有限的头部保护。它的设计不是为了提供正面、侧面或背面的碰撞或穿透保护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而设计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，但它可以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防止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这些区域发生轻微碰撞。避免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该头盔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与电线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或电源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接触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；避免极低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温度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下使用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（-20℃或-30℃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）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极高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温度</a:t>
              </a:r>
              <a:r>
                <a:rPr lang="zh-CN"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下使用</a:t>
              </a:r>
              <a:r>
                <a:rPr sz="9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（+150℃）</a:t>
              </a:r>
              <a:endPara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lang="en-US" sz="9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3.) </a:t>
              </a:r>
              <a:r>
                <a:rPr lang="zh-CN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使用前检查：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请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务必在使用前对头盔进行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仔细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检查，以确保其处于可使用状态。头盔应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无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毛刺、损坏、缺件、裂纹、刻痕或断裂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等问题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。为了确保用户的安全，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头盔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应由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专业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人员每月进行定期检查，严格按照制造商的定期检查程序，以确保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头盔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的持续有效性和耐用性。</a:t>
              </a:r>
              <a:endParaRPr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90000"/>
                </a:lnSpc>
                <a:spcBef>
                  <a:spcPts val="250"/>
                </a:spcBef>
              </a:pPr>
              <a:endParaRPr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4.) </a:t>
              </a:r>
              <a:r>
                <a:rPr lang="zh-CN" altLang="en-US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使用期限</a:t>
              </a:r>
              <a:r>
                <a:rPr lang="en-US" altLang="zh-CN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</a:t>
              </a:r>
              <a:r>
                <a:rPr lang="zh-CN" altLang="en-US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：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如果头盔在使用过程中没有损坏，预计可以使用</a:t>
              </a:r>
              <a:r>
                <a:rPr lang="en-US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3</a:t>
              </a:r>
              <a:r>
                <a:rPr lang="zh-CN" altLang="en-US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年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或更长时间。</a:t>
              </a:r>
              <a:endParaRPr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5.) </a:t>
              </a:r>
              <a:r>
                <a:rPr lang="zh-CN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清洁和消毒：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可用低浓度洗涤液和温水清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洗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头盔。请勿在此头盔上使用油漆、溶剂、化学品、粘合剂、汽油或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腐蚀性化学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物质。头盔的抗冲击性和其他保护性能可能会被这些物质破坏。这些保护特性的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破坏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可能不是明显的，也不容易被使用者检测到。每次使用后，应进行消毒，并使用已知对健康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无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害的药剂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。</a:t>
              </a:r>
              <a:endParaRPr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r>
                <a:rPr lang="en-US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6.) </a:t>
              </a:r>
              <a:r>
                <a:rPr lang="zh-CN" sz="900" b="1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储存：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将头盔存放在阴凉、干燥、清洁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、通风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的地方，避免阳光直射。远离化学物品以及锋利物品。避开</a:t>
              </a:r>
              <a:r>
                <a:rPr lang="zh-CN"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可能存在化学材料的区域。</a:t>
              </a:r>
              <a:r>
                <a:rPr sz="90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本产品不可压缩或存于任意热源附近。</a:t>
              </a:r>
              <a:endParaRPr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90000"/>
                </a:lnSpc>
                <a:spcBef>
                  <a:spcPts val="250"/>
                </a:spcBef>
              </a:pPr>
              <a:endParaRPr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</p:txBody>
        </p:sp>
        <p:sp>
          <p:nvSpPr>
            <p:cNvPr id="11" name="object 2"/>
            <p:cNvSpPr txBox="1"/>
            <p:nvPr/>
          </p:nvSpPr>
          <p:spPr>
            <a:xfrm>
              <a:off x="17456" y="8547"/>
              <a:ext cx="4408" cy="42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lang="en-US" sz="700" b="1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  <a:p>
              <a:pPr marL="12700" algn="just">
                <a:lnSpc>
                  <a:spcPct val="110000"/>
                </a:lnSpc>
                <a:spcBef>
                  <a:spcPts val="250"/>
                </a:spcBef>
              </a:pPr>
              <a:endParaRPr sz="7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endParaRPr>
            </a:p>
          </p:txBody>
        </p:sp>
      </p:grp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711200" y="1161415"/>
          <a:ext cx="6126480" cy="1938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970"/>
                <a:gridCol w="1605280"/>
                <a:gridCol w="1245235"/>
                <a:gridCol w="1229995"/>
              </a:tblGrid>
              <a:tr h="548640">
                <a:tc gridSpan="4">
                  <a:txBody>
                    <a:bodyPr/>
                    <a:p>
                      <a:pPr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 SemiCondensed" panose="020B0502040204020203"/>
                          <a:sym typeface="+mn-ea"/>
                        </a:rPr>
                        <a:t>EN 397+A1:02.2013</a:t>
                      </a:r>
                      <a:endParaRPr lang="en-US" sz="120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 SemiCondensed" panose="020B0502040204020203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bg1"/>
                          </a:solidFill>
                          <a:sym typeface="+mn-ea"/>
                        </a:rPr>
                        <a:t>√  </a:t>
                      </a:r>
                      <a:r>
                        <a:rPr lang="zh-CN" altLang="en-US" sz="1500">
                          <a:solidFill>
                            <a:schemeClr val="bg1"/>
                          </a:solidFill>
                          <a:sym typeface="+mn-ea"/>
                        </a:rPr>
                        <a:t>减震测试（</a:t>
                      </a:r>
                      <a:r>
                        <a:rPr lang="en-US" altLang="zh-CN" sz="1500">
                          <a:solidFill>
                            <a:schemeClr val="bg1"/>
                          </a:solidFill>
                          <a:sym typeface="+mn-ea"/>
                        </a:rPr>
                        <a:t>Shock Absorbing Test </a:t>
                      </a:r>
                      <a:r>
                        <a:rPr lang="zh-CN" altLang="en-US" sz="1500">
                          <a:solidFill>
                            <a:schemeClr val="bg1"/>
                          </a:solidFill>
                          <a:sym typeface="+mn-ea"/>
                        </a:rPr>
                        <a:t>）</a:t>
                      </a:r>
                      <a:r>
                        <a:rPr lang="en-US" altLang="zh-CN" sz="1500">
                          <a:solidFill>
                            <a:schemeClr val="bg1"/>
                          </a:solidFill>
                          <a:sym typeface="+mn-ea"/>
                        </a:rPr>
                        <a:t>(6.6)</a:t>
                      </a:r>
                      <a:endParaRPr lang="en-US" altLang="zh-CN" sz="15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667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sym typeface="+mn-ea"/>
                        </a:rPr>
                        <a:t>测试条件</a:t>
                      </a:r>
                      <a:r>
                        <a:rPr lang="en-US" altLang="zh-CN" sz="1100" b="1">
                          <a:sym typeface="+mn-ea"/>
                        </a:rPr>
                        <a:t>(</a:t>
                      </a:r>
                      <a:r>
                        <a:rPr lang="zh-CN" altLang="zh-CN" sz="1100" b="1">
                          <a:sym typeface="+mn-ea"/>
                        </a:rPr>
                        <a:t>°</a:t>
                      </a:r>
                      <a:r>
                        <a:rPr lang="en-US" altLang="zh-CN" sz="1100" b="1">
                          <a:sym typeface="+mn-ea"/>
                        </a:rPr>
                        <a:t>C)</a:t>
                      </a:r>
                      <a:endParaRPr lang="en-US" altLang="zh-CN" sz="1100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/>
                        <a:t>测试要求</a:t>
                      </a:r>
                      <a:endParaRPr lang="zh-CN" altLang="en-US" sz="1100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/>
                        <a:t>是否缺陷</a:t>
                      </a:r>
                      <a:endParaRPr lang="zh-CN" altLang="en-US" sz="1100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/>
                        <a:t>测试结果</a:t>
                      </a:r>
                      <a:endParaRPr lang="zh-CN" altLang="en-US" sz="1100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最低温度</a:t>
                      </a:r>
                      <a:r>
                        <a:rPr lang="en-US" altLang="zh-CN" sz="1100">
                          <a:sym typeface="+mn-ea"/>
                        </a:rPr>
                        <a:t>: -10</a:t>
                      </a:r>
                      <a:r>
                        <a:rPr lang="zh-CN" altLang="zh-CN" sz="1100">
                          <a:sym typeface="+mn-ea"/>
                        </a:rPr>
                        <a:t>±</a:t>
                      </a:r>
                      <a:r>
                        <a:rPr lang="en-US" altLang="zh-CN" sz="1100">
                          <a:sym typeface="+mn-ea"/>
                        </a:rPr>
                        <a:t>2</a:t>
                      </a:r>
                      <a:endParaRPr lang="en-US" altLang="zh-CN" sz="1100" b="1"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/>
                        <a:t>≤5000N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否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通过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最高温度</a:t>
                      </a:r>
                      <a:r>
                        <a:rPr lang="en-US" altLang="zh-CN" sz="1100"/>
                        <a:t>: +50</a:t>
                      </a:r>
                      <a:r>
                        <a:rPr lang="zh-CN" altLang="en-US" sz="1100"/>
                        <a:t>±</a:t>
                      </a:r>
                      <a:r>
                        <a:rPr lang="en-US" altLang="zh-CN" sz="1100"/>
                        <a:t>2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>
                          <a:sym typeface="+mn-ea"/>
                        </a:rPr>
                        <a:t>≤5000N</a:t>
                      </a:r>
                      <a:endParaRPr lang="zh-CN" altLang="en-US" sz="1100"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否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通过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741045" y="4237355"/>
          <a:ext cx="6122670" cy="1121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9340"/>
                <a:gridCol w="1243330"/>
              </a:tblGrid>
              <a:tr h="3200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bg1"/>
                          </a:solidFill>
                          <a:sym typeface="+mn-ea"/>
                        </a:rPr>
                        <a:t>√  </a:t>
                      </a:r>
                      <a:r>
                        <a:rPr lang="zh-CN" altLang="en-US" sz="1500">
                          <a:solidFill>
                            <a:schemeClr val="bg1"/>
                          </a:solidFill>
                          <a:sym typeface="+mn-ea"/>
                        </a:rPr>
                        <a:t>阻燃性（</a:t>
                      </a:r>
                      <a:r>
                        <a:rPr lang="en-US" altLang="zh-CN" sz="1500">
                          <a:solidFill>
                            <a:schemeClr val="bg1"/>
                          </a:solidFill>
                          <a:sym typeface="+mn-ea"/>
                        </a:rPr>
                        <a:t>Resistant to Flame </a:t>
                      </a:r>
                      <a:r>
                        <a:rPr lang="zh-CN" altLang="en-US" sz="1500">
                          <a:solidFill>
                            <a:schemeClr val="bg1"/>
                          </a:solidFill>
                          <a:sym typeface="+mn-ea"/>
                        </a:rPr>
                        <a:t>）</a:t>
                      </a:r>
                      <a:r>
                        <a:rPr lang="en-US" altLang="zh-CN" sz="1500">
                          <a:solidFill>
                            <a:schemeClr val="bg1"/>
                          </a:solidFill>
                          <a:sym typeface="+mn-ea"/>
                        </a:rPr>
                        <a:t>(6.8)</a:t>
                      </a:r>
                      <a:endParaRPr lang="en-US" altLang="zh-CN" sz="150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500"/>
                        <a:t>测试结果</a:t>
                      </a:r>
                      <a:endParaRPr lang="zh-CN" altLang="en-US" sz="150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20040">
                <a:tc>
                  <a:txBody>
                    <a:bodyPr/>
                    <a:p>
                      <a:pPr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100"/>
                        <a:t>测试要求</a:t>
                      </a:r>
                      <a:r>
                        <a:rPr lang="en-US" altLang="zh-CN" sz="1100"/>
                        <a:t>: </a:t>
                      </a:r>
                      <a:r>
                        <a:rPr lang="zh-CN" altLang="en-US" sz="1100"/>
                        <a:t>安全帽放置于可控制火源之上，同时控制火源温度及燃烧时间，观察安全帽是否发生燃烧或持续燃烧；若燃烧，安全帽在规定时间内阻止燃烧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200"/>
                        <a:t>通过</a:t>
                      </a:r>
                      <a:endParaRPr lang="zh-CN" altLang="en-US" sz="12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100"/>
                        <a:t>标准</a:t>
                      </a:r>
                      <a:r>
                        <a:rPr lang="en-US" altLang="zh-CN" sz="1100"/>
                        <a:t>: </a:t>
                      </a:r>
                      <a:r>
                        <a:rPr lang="en-US" altLang="zh-CN" sz="1100">
                          <a:sym typeface="+mn-ea"/>
                        </a:rPr>
                        <a:t>EN397+A1:02.2013  &amp;</a:t>
                      </a:r>
                      <a:r>
                        <a:rPr lang="en-US" sz="11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 SemiCondensed" panose="020B0502040204020203"/>
                          <a:sym typeface="+mn-ea"/>
                        </a:rPr>
                        <a:t> </a:t>
                      </a:r>
                      <a:r>
                        <a:rPr lang="zh-CN" altLang="en-US" sz="11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 SemiCondensed" panose="020B0502040204020203"/>
                          <a:sym typeface="+mn-ea"/>
                        </a:rPr>
                        <a:t>EN1731.01:2007、</a:t>
                      </a:r>
                      <a:r>
                        <a:rPr lang="en-US" sz="11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 SemiCondensed" panose="020B0502040204020203"/>
                          <a:sym typeface="+mn-ea"/>
                        </a:rPr>
                        <a:t>EN352-3:2002</a:t>
                      </a:r>
                      <a:r>
                        <a:rPr lang="en-US" altLang="zh-CN" sz="1100"/>
                        <a:t> 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表格 4"/>
          <p:cNvGraphicFramePr/>
          <p:nvPr>
            <p:custDataLst>
              <p:tags r:id="rId3"/>
            </p:custDataLst>
          </p:nvPr>
        </p:nvGraphicFramePr>
        <p:xfrm>
          <a:off x="737235" y="2556510"/>
          <a:ext cx="6126480" cy="163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970"/>
                <a:gridCol w="1605280"/>
                <a:gridCol w="1245235"/>
                <a:gridCol w="1229995"/>
              </a:tblGrid>
              <a:tr h="320040">
                <a:tc grid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 sz="1500">
                          <a:solidFill>
                            <a:schemeClr val="bg1"/>
                          </a:solidFill>
                        </a:rPr>
                        <a:t>√  </a:t>
                      </a:r>
                      <a:r>
                        <a:rPr lang="zh-CN" altLang="en-US" sz="1500">
                          <a:solidFill>
                            <a:schemeClr val="bg1"/>
                          </a:solidFill>
                        </a:rPr>
                        <a:t>防穿刺测试（</a:t>
                      </a:r>
                      <a:r>
                        <a:rPr lang="en-US" altLang="zh-CN" sz="1500">
                          <a:solidFill>
                            <a:schemeClr val="bg1"/>
                          </a:solidFill>
                        </a:rPr>
                        <a:t>Resistant to </a:t>
                      </a:r>
                      <a:r>
                        <a:rPr lang="en-US" altLang="zh-CN" sz="1500">
                          <a:solidFill>
                            <a:schemeClr val="bg1"/>
                          </a:solidFill>
                          <a:sym typeface="+mn-ea"/>
                        </a:rPr>
                        <a:t>Penetration</a:t>
                      </a:r>
                      <a:r>
                        <a:rPr lang="zh-CN" altLang="en-US" sz="1500">
                          <a:solidFill>
                            <a:schemeClr val="bg1"/>
                          </a:solidFill>
                          <a:sym typeface="+mn-ea"/>
                        </a:rPr>
                        <a:t>）</a:t>
                      </a:r>
                      <a:r>
                        <a:rPr lang="en-US" altLang="zh-CN" sz="1500">
                          <a:solidFill>
                            <a:schemeClr val="bg1"/>
                          </a:solidFill>
                          <a:sym typeface="+mn-ea"/>
                        </a:rPr>
                        <a:t>(6.7)</a:t>
                      </a:r>
                      <a:endParaRPr lang="en-US" altLang="zh-CN" sz="1500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667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/>
                        <a:t>测试条件</a:t>
                      </a:r>
                      <a:r>
                        <a:rPr lang="en-US" altLang="zh-CN" sz="1100" b="1"/>
                        <a:t>(</a:t>
                      </a:r>
                      <a:r>
                        <a:rPr lang="zh-CN" altLang="zh-CN" sz="1100" b="1">
                          <a:sym typeface="+mn-ea"/>
                        </a:rPr>
                        <a:t>°</a:t>
                      </a:r>
                      <a:r>
                        <a:rPr lang="en-US" altLang="zh-CN" sz="1100" b="1"/>
                        <a:t>C)</a:t>
                      </a:r>
                      <a:endParaRPr lang="en-US" altLang="zh-CN" sz="1100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/>
                        <a:t>测试要求</a:t>
                      </a:r>
                      <a:endParaRPr lang="zh-CN" altLang="en-US" sz="1100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/>
                        <a:t>接触头模表面</a:t>
                      </a:r>
                      <a:endParaRPr lang="zh-CN" altLang="en-US" sz="1100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/>
                        <a:t>测试结果</a:t>
                      </a:r>
                      <a:endParaRPr lang="zh-CN" altLang="en-US" sz="1100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低温</a:t>
                      </a:r>
                      <a:r>
                        <a:rPr lang="en-US" altLang="zh-CN" sz="1100">
                          <a:sym typeface="+mn-ea"/>
                        </a:rPr>
                        <a:t>: -10</a:t>
                      </a:r>
                      <a:r>
                        <a:rPr lang="zh-CN" altLang="zh-CN" sz="1100">
                          <a:sym typeface="+mn-ea"/>
                        </a:rPr>
                        <a:t>±</a:t>
                      </a:r>
                      <a:r>
                        <a:rPr lang="en-US" altLang="zh-CN" sz="1100">
                          <a:sym typeface="+mn-ea"/>
                        </a:rPr>
                        <a:t>2</a:t>
                      </a:r>
                      <a:endParaRPr lang="en-US" altLang="zh-CN" sz="1100" b="1"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/>
                        <a:t>585(NF EN960:08/2006)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不接触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通过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62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浸泡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>
                          <a:sym typeface="+mn-ea"/>
                        </a:rPr>
                        <a:t>585(NF EN960:08/2006)</a:t>
                      </a:r>
                      <a:endParaRPr lang="en-US" altLang="zh-CN" sz="1100"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不接触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通过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高温</a:t>
                      </a:r>
                      <a:r>
                        <a:rPr lang="en-US" altLang="zh-CN" sz="1100">
                          <a:sym typeface="+mn-ea"/>
                        </a:rPr>
                        <a:t>: +50</a:t>
                      </a:r>
                      <a:r>
                        <a:rPr lang="zh-CN" altLang="en-US" sz="1100">
                          <a:sym typeface="+mn-ea"/>
                        </a:rPr>
                        <a:t>±</a:t>
                      </a:r>
                      <a:r>
                        <a:rPr lang="en-US" altLang="zh-CN" sz="1100">
                          <a:sym typeface="+mn-ea"/>
                        </a:rPr>
                        <a:t>2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>
                          <a:sym typeface="+mn-ea"/>
                        </a:rPr>
                        <a:t>585(NF EN960:08/2006)</a:t>
                      </a:r>
                      <a:endParaRPr lang="en-US" altLang="zh-CN" sz="1100"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不接触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通过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/>
                        <a:t>老化</a:t>
                      </a:r>
                      <a:endParaRPr lang="zh-CN" altLang="en-US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>
                          <a:sym typeface="+mn-ea"/>
                        </a:rPr>
                        <a:t>585(NF EN960:08/2006)</a:t>
                      </a:r>
                      <a:endParaRPr lang="en-US" altLang="zh-CN" sz="1100"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不接触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sym typeface="+mn-ea"/>
                        </a:rPr>
                        <a:t>通过</a:t>
                      </a:r>
                      <a:endParaRPr lang="en-US" altLang="zh-CN" sz="110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" y="9964420"/>
            <a:ext cx="7538720" cy="711835"/>
          </a:xfrm>
          <a:prstGeom prst="rect">
            <a:avLst/>
          </a:prstGeom>
        </p:spPr>
      </p:pic>
      <p:pic>
        <p:nvPicPr>
          <p:cNvPr id="12" name="图片 11" descr="产品规格书页头-2024-0408-06(3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" y="-9525"/>
            <a:ext cx="7552690" cy="1109345"/>
          </a:xfrm>
          <a:prstGeom prst="rect">
            <a:avLst/>
          </a:prstGeom>
        </p:spPr>
      </p:pic>
      <p:pic>
        <p:nvPicPr>
          <p:cNvPr id="14" name="图片 13" descr="产品规格书页头-2024-0408-05(2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5" y="9974580"/>
            <a:ext cx="7552690" cy="74676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70447501-29f1-4156-80ad-ecc9247e5676}"/>
  <p:tag name="TABLE_ENDDRAG_ORIGIN_RECT" val="482*133"/>
  <p:tag name="TABLE_ENDDRAG_RECT" val="56*102*482*133"/>
</p:tagLst>
</file>

<file path=ppt/tags/tag2.xml><?xml version="1.0" encoding="utf-8"?>
<p:tagLst xmlns:p="http://schemas.openxmlformats.org/presentationml/2006/main">
  <p:tag name="KSO_WM_UNIT_TABLE_BEAUTIFY" val="smartTable{7b404458-271f-44ce-b05b-7f221016141a}"/>
  <p:tag name="TABLE_ENDDRAG_ORIGIN_RECT" val="482*148"/>
  <p:tag name="TABLE_ENDDRAG_RECT" val="56*257*482*148"/>
</p:tagLst>
</file>

<file path=ppt/tags/tag3.xml><?xml version="1.0" encoding="utf-8"?>
<p:tagLst xmlns:p="http://schemas.openxmlformats.org/presentationml/2006/main">
  <p:tag name="KSO_WM_UNIT_TABLE_BEAUTIFY" val="smartTable{623f96bf-499a-4886-a85f-c630fe8c1d0b}"/>
  <p:tag name="TABLE_ENDDRAG_ORIGIN_RECT" val="482*133"/>
  <p:tag name="TABLE_ENDDRAG_RECT" val="56*102*482*133"/>
</p:tagLst>
</file>

<file path=ppt/tags/tag4.xml><?xml version="1.0" encoding="utf-8"?>
<p:tagLst xmlns:p="http://schemas.openxmlformats.org/presentationml/2006/main">
  <p:tag name="commondata" val="eyJoZGlkIjoiOTk0NDI5NjkwNGU4ODQ2MmFkOWU4OWYwNWNmMTQzNjg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2255</Words>
  <Application>WPS 演示</Application>
  <PresentationFormat>On-screen Show (4:3)</PresentationFormat>
  <Paragraphs>146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Bahnschrift Light SemiCondensed</vt:lpstr>
      <vt:lpstr>Bahnschrift SemiBold</vt:lpstr>
      <vt:lpstr>微软雅黑</vt:lpstr>
      <vt:lpstr>Colfax Thin</vt:lpstr>
      <vt:lpstr>Yu Gothic UI</vt:lpstr>
      <vt:lpstr>Wingdings</vt:lpstr>
      <vt:lpstr>Bahnschrift Light</vt:lpstr>
      <vt:lpstr>黑体</vt:lpstr>
      <vt:lpstr>Calibri</vt:lpstr>
      <vt:lpstr>Arial Unicode MS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M-8027	 S3 S R C</dc:title>
  <dc:creator/>
  <cp:lastModifiedBy>惊鸿照影</cp:lastModifiedBy>
  <cp:revision>132</cp:revision>
  <dcterms:created xsi:type="dcterms:W3CDTF">2021-11-05T03:46:00Z</dcterms:created>
  <dcterms:modified xsi:type="dcterms:W3CDTF">2024-04-13T02:34:21Z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2021-11-23T00:00:00Z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2021-11-23T00:00:00Z</vt:filetime>
  </property>
  <property fmtid="{D5CDD505-2E9C-101B-9397-08002B2CF9AE}" pid="5" name="ICV">
    <vt:lpwstr>CEF6ACFB93D248EFB210AFD6F3188289_13</vt:lpwstr>
  </property>
  <property fmtid="{D5CDD505-2E9C-101B-9397-08002B2CF9AE}" pid="6" name="KSOProductBuildVer">
    <vt:lpwstr>2052-12.1.0.16417</vt:lpwstr>
  </property>
</Properties>
</file>